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0"/>
          <p:cNvSpPr/>
          <p:nvPr/>
        </p:nvSpPr>
        <p:spPr>
          <a:xfrm>
            <a:off x="-1" y="2788920"/>
            <a:ext cx="12188954" cy="41149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1" name="Text 1"/>
          <p:cNvSpPr txBox="1"/>
          <p:nvPr/>
        </p:nvSpPr>
        <p:spPr>
          <a:xfrm>
            <a:off x="731519" y="1999693"/>
            <a:ext cx="10698482" cy="4811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3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22" name="Text 2"/>
          <p:cNvSpPr txBox="1"/>
          <p:nvPr/>
        </p:nvSpPr>
        <p:spPr>
          <a:xfrm>
            <a:off x="749808" y="3070789"/>
            <a:ext cx="10515601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solidFill>
                  <a:srgbClr val="AEC3E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Practical Work 3 — Final Capstone Project · Management Briefing</a:t>
            </a:r>
          </a:p>
        </p:txBody>
      </p:sp>
      <p:sp>
        <p:nvSpPr>
          <p:cNvPr id="23" name="Text 3"/>
          <p:cNvSpPr txBox="1"/>
          <p:nvPr/>
        </p:nvSpPr>
        <p:spPr>
          <a:xfrm>
            <a:off x="749808" y="5113388"/>
            <a:ext cx="10515601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400">
                <a:solidFill>
                  <a:srgbClr val="D6E0F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Prepared by: Nishan Singh</a:t>
            </a:r>
            <a:r>
              <a:rPr>
                <a:solidFill>
                  <a:srgbClr val="9FB2D4"/>
                </a:solidFill>
              </a:rPr>
              <a:t>    Course / Instructor: Khushboo Pachori</a:t>
            </a:r>
          </a:p>
        </p:txBody>
      </p:sp>
      <p:sp>
        <p:nvSpPr>
          <p:cNvPr id="24" name="Text 4"/>
          <p:cNvSpPr txBox="1"/>
          <p:nvPr/>
        </p:nvSpPr>
        <p:spPr>
          <a:xfrm>
            <a:off x="749808" y="6131512"/>
            <a:ext cx="105156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8CA0C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Academic exercise modelled on a large enterprise; illustrative data.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3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PLAN</a:t>
            </a:r>
          </a:p>
        </p:txBody>
      </p:sp>
      <p:sp>
        <p:nvSpPr>
          <p:cNvPr id="154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Recommendations &amp; roadmap</a:t>
            </a:r>
          </a:p>
        </p:txBody>
      </p:sp>
      <p:sp>
        <p:nvSpPr>
          <p:cNvPr id="155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6" name="Shape 4"/>
          <p:cNvSpPr/>
          <p:nvPr/>
        </p:nvSpPr>
        <p:spPr>
          <a:xfrm>
            <a:off x="822960" y="2011679"/>
            <a:ext cx="3429001" cy="2651761"/>
          </a:xfrm>
          <a:prstGeom prst="roundRect">
            <a:avLst>
              <a:gd name="adj" fmla="val 2759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7" name="Shape 5"/>
          <p:cNvSpPr/>
          <p:nvPr/>
        </p:nvSpPr>
        <p:spPr>
          <a:xfrm>
            <a:off x="822960" y="2011679"/>
            <a:ext cx="3429001" cy="128017"/>
          </a:xfrm>
          <a:prstGeom prst="rect">
            <a:avLst/>
          </a:prstGeom>
          <a:solidFill>
            <a:srgbClr val="6FA96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8" name="Text 6"/>
          <p:cNvSpPr txBox="1"/>
          <p:nvPr/>
        </p:nvSpPr>
        <p:spPr>
          <a:xfrm>
            <a:off x="1051560" y="2339269"/>
            <a:ext cx="3017521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Phase 1</a:t>
            </a:r>
          </a:p>
        </p:txBody>
      </p:sp>
      <p:sp>
        <p:nvSpPr>
          <p:cNvPr id="159" name="Text 7"/>
          <p:cNvSpPr txBox="1"/>
          <p:nvPr/>
        </p:nvSpPr>
        <p:spPr>
          <a:xfrm>
            <a:off x="1051560" y="2787810"/>
            <a:ext cx="3017521" cy="1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6FA96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0–3 months</a:t>
            </a:r>
          </a:p>
        </p:txBody>
      </p:sp>
      <p:sp>
        <p:nvSpPr>
          <p:cNvPr id="160" name="Text 8"/>
          <p:cNvSpPr txBox="1"/>
          <p:nvPr/>
        </p:nvSpPr>
        <p:spPr>
          <a:xfrm>
            <a:off x="1051560" y="3108960"/>
            <a:ext cx="3017521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Mandatory MFA/SSO · RBAC reviews · immutable tested backups</a:t>
            </a:r>
          </a:p>
        </p:txBody>
      </p:sp>
      <p:sp>
        <p:nvSpPr>
          <p:cNvPr id="161" name="Shape 9"/>
          <p:cNvSpPr/>
          <p:nvPr/>
        </p:nvSpPr>
        <p:spPr>
          <a:xfrm>
            <a:off x="4434840" y="2011679"/>
            <a:ext cx="3429001" cy="2651761"/>
          </a:xfrm>
          <a:prstGeom prst="roundRect">
            <a:avLst>
              <a:gd name="adj" fmla="val 2759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hape 10"/>
          <p:cNvSpPr/>
          <p:nvPr/>
        </p:nvSpPr>
        <p:spPr>
          <a:xfrm>
            <a:off x="4434840" y="2011679"/>
            <a:ext cx="3429001" cy="128017"/>
          </a:xfrm>
          <a:prstGeom prst="rect">
            <a:avLst/>
          </a:prstGeom>
          <a:solidFill>
            <a:srgbClr val="D9A44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Text 11"/>
          <p:cNvSpPr txBox="1"/>
          <p:nvPr/>
        </p:nvSpPr>
        <p:spPr>
          <a:xfrm>
            <a:off x="4663440" y="2339269"/>
            <a:ext cx="3017521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Phase 2</a:t>
            </a:r>
          </a:p>
        </p:txBody>
      </p:sp>
      <p:sp>
        <p:nvSpPr>
          <p:cNvPr id="164" name="Text 12"/>
          <p:cNvSpPr txBox="1"/>
          <p:nvPr/>
        </p:nvSpPr>
        <p:spPr>
          <a:xfrm>
            <a:off x="4663440" y="2787810"/>
            <a:ext cx="3017521" cy="1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D9A44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3–6 months</a:t>
            </a:r>
          </a:p>
        </p:txBody>
      </p:sp>
      <p:sp>
        <p:nvSpPr>
          <p:cNvPr id="165" name="Text 13"/>
          <p:cNvSpPr txBox="1"/>
          <p:nvPr/>
        </p:nvSpPr>
        <p:spPr>
          <a:xfrm>
            <a:off x="4663440" y="3108960"/>
            <a:ext cx="3017521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Automated patching · revoke local admin · EDR/SIEM · segmentation</a:t>
            </a:r>
          </a:p>
        </p:txBody>
      </p:sp>
      <p:sp>
        <p:nvSpPr>
          <p:cNvPr id="166" name="Shape 14"/>
          <p:cNvSpPr/>
          <p:nvPr/>
        </p:nvSpPr>
        <p:spPr>
          <a:xfrm>
            <a:off x="8046719" y="2011679"/>
            <a:ext cx="3429001" cy="2651761"/>
          </a:xfrm>
          <a:prstGeom prst="roundRect">
            <a:avLst>
              <a:gd name="adj" fmla="val 2759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Shape 15"/>
          <p:cNvSpPr/>
          <p:nvPr/>
        </p:nvSpPr>
        <p:spPr>
          <a:xfrm>
            <a:off x="8046719" y="2011679"/>
            <a:ext cx="3429001" cy="128017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68" name="Text 16"/>
          <p:cNvSpPr txBox="1"/>
          <p:nvPr/>
        </p:nvSpPr>
        <p:spPr>
          <a:xfrm>
            <a:off x="8275319" y="2339269"/>
            <a:ext cx="3017521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Phase 3</a:t>
            </a:r>
          </a:p>
        </p:txBody>
      </p:sp>
      <p:sp>
        <p:nvSpPr>
          <p:cNvPr id="169" name="Text 17"/>
          <p:cNvSpPr txBox="1"/>
          <p:nvPr/>
        </p:nvSpPr>
        <p:spPr>
          <a:xfrm>
            <a:off x="8275319" y="2787810"/>
            <a:ext cx="3017521" cy="1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6–12 months</a:t>
            </a:r>
          </a:p>
        </p:txBody>
      </p:sp>
      <p:sp>
        <p:nvSpPr>
          <p:cNvPr id="170" name="Text 18"/>
          <p:cNvSpPr txBox="1"/>
          <p:nvPr/>
        </p:nvSpPr>
        <p:spPr>
          <a:xfrm>
            <a:off x="8275319" y="3108960"/>
            <a:ext cx="3017521" cy="350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DLP &amp; data classification for AI · simulated phishing · continuous compliance</a:t>
            </a:r>
          </a:p>
        </p:txBody>
      </p:sp>
      <p:sp>
        <p:nvSpPr>
          <p:cNvPr id="171" name="Shape 19"/>
          <p:cNvSpPr/>
          <p:nvPr/>
        </p:nvSpPr>
        <p:spPr>
          <a:xfrm>
            <a:off x="822960" y="4937759"/>
            <a:ext cx="10515601" cy="777241"/>
          </a:xfrm>
          <a:prstGeom prst="roundRect">
            <a:avLst>
              <a:gd name="adj" fmla="val 7059"/>
            </a:avLst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72" name="Text 20"/>
          <p:cNvSpPr txBox="1"/>
          <p:nvPr/>
        </p:nvSpPr>
        <p:spPr>
          <a:xfrm>
            <a:off x="1097280" y="5227688"/>
            <a:ext cx="10058401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Result:  </a:t>
            </a:r>
            <a:r>
              <a:rPr b="0">
                <a:solidFill>
                  <a:srgbClr val="DDE6F4"/>
                </a:solidFill>
              </a:rPr>
              <a:t>all major risks drop from High to Low–Medium — protecting personal data and AI IP under PIPEDA / FOIPPA.</a:t>
            </a:r>
          </a:p>
        </p:txBody>
      </p:sp>
      <p:sp>
        <p:nvSpPr>
          <p:cNvPr id="173" name="Text 21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174" name="Text 22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10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 0"/>
          <p:cNvSpPr txBox="1"/>
          <p:nvPr/>
        </p:nvSpPr>
        <p:spPr>
          <a:xfrm>
            <a:off x="731519" y="2526280"/>
            <a:ext cx="10698482" cy="616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4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Thank you</a:t>
            </a:r>
          </a:p>
        </p:txBody>
      </p:sp>
      <p:sp>
        <p:nvSpPr>
          <p:cNvPr id="177" name="Text 1"/>
          <p:cNvSpPr txBox="1"/>
          <p:nvPr/>
        </p:nvSpPr>
        <p:spPr>
          <a:xfrm>
            <a:off x="749808" y="3607144"/>
            <a:ext cx="1051560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000">
                <a:solidFill>
                  <a:srgbClr val="AEC3E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Questions &amp; discussion</a:t>
            </a:r>
          </a:p>
        </p:txBody>
      </p:sp>
      <p:sp>
        <p:nvSpPr>
          <p:cNvPr id="178" name="Text 2"/>
          <p:cNvSpPr txBox="1"/>
          <p:nvPr/>
        </p:nvSpPr>
        <p:spPr>
          <a:xfrm>
            <a:off x="749808" y="6131512"/>
            <a:ext cx="105156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8CA0C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BRIEFING</a:t>
            </a:r>
          </a:p>
        </p:txBody>
      </p:sp>
      <p:sp>
        <p:nvSpPr>
          <p:cNvPr id="28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Agenda</a:t>
            </a:r>
          </a:p>
        </p:txBody>
      </p:sp>
      <p:sp>
        <p:nvSpPr>
          <p:cNvPr id="29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Shape 4"/>
          <p:cNvSpPr/>
          <p:nvPr/>
        </p:nvSpPr>
        <p:spPr>
          <a:xfrm>
            <a:off x="822960" y="1920239"/>
            <a:ext cx="457201" cy="457201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" name="Text 5"/>
          <p:cNvSpPr txBox="1"/>
          <p:nvPr/>
        </p:nvSpPr>
        <p:spPr>
          <a:xfrm>
            <a:off x="868680" y="199214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2" name="Text 6"/>
          <p:cNvSpPr txBox="1"/>
          <p:nvPr/>
        </p:nvSpPr>
        <p:spPr>
          <a:xfrm>
            <a:off x="1463039" y="202537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Organization, scope &amp; method</a:t>
            </a:r>
          </a:p>
        </p:txBody>
      </p:sp>
      <p:sp>
        <p:nvSpPr>
          <p:cNvPr id="33" name="Shape 7"/>
          <p:cNvSpPr/>
          <p:nvPr/>
        </p:nvSpPr>
        <p:spPr>
          <a:xfrm>
            <a:off x="822960" y="2651760"/>
            <a:ext cx="457201" cy="457201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" name="Text 8"/>
          <p:cNvSpPr txBox="1"/>
          <p:nvPr/>
        </p:nvSpPr>
        <p:spPr>
          <a:xfrm>
            <a:off x="868680" y="272366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5" name="Text 9"/>
          <p:cNvSpPr txBox="1"/>
          <p:nvPr/>
        </p:nvSpPr>
        <p:spPr>
          <a:xfrm>
            <a:off x="1463039" y="275689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Assets &amp; CIA categorization</a:t>
            </a:r>
          </a:p>
        </p:txBody>
      </p:sp>
      <p:sp>
        <p:nvSpPr>
          <p:cNvPr id="36" name="Shape 10"/>
          <p:cNvSpPr/>
          <p:nvPr/>
        </p:nvSpPr>
        <p:spPr>
          <a:xfrm>
            <a:off x="822960" y="3383279"/>
            <a:ext cx="457201" cy="457201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Text 11"/>
          <p:cNvSpPr txBox="1"/>
          <p:nvPr/>
        </p:nvSpPr>
        <p:spPr>
          <a:xfrm>
            <a:off x="868680" y="345518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8" name="Text 12"/>
          <p:cNvSpPr txBox="1"/>
          <p:nvPr/>
        </p:nvSpPr>
        <p:spPr>
          <a:xfrm>
            <a:off x="1463039" y="348841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Top risks &amp; risk matrix</a:t>
            </a:r>
          </a:p>
        </p:txBody>
      </p:sp>
      <p:sp>
        <p:nvSpPr>
          <p:cNvPr id="39" name="Shape 13"/>
          <p:cNvSpPr/>
          <p:nvPr/>
        </p:nvSpPr>
        <p:spPr>
          <a:xfrm>
            <a:off x="822960" y="4114800"/>
            <a:ext cx="457201" cy="457200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0" name="Text 14"/>
          <p:cNvSpPr txBox="1"/>
          <p:nvPr/>
        </p:nvSpPr>
        <p:spPr>
          <a:xfrm>
            <a:off x="868680" y="418670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41" name="Text 15"/>
          <p:cNvSpPr txBox="1"/>
          <p:nvPr/>
        </p:nvSpPr>
        <p:spPr>
          <a:xfrm>
            <a:off x="1463039" y="421993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Risk treatment plan</a:t>
            </a:r>
          </a:p>
        </p:txBody>
      </p:sp>
      <p:sp>
        <p:nvSpPr>
          <p:cNvPr id="42" name="Shape 16"/>
          <p:cNvSpPr/>
          <p:nvPr/>
        </p:nvSpPr>
        <p:spPr>
          <a:xfrm>
            <a:off x="822960" y="4846320"/>
            <a:ext cx="457201" cy="457201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3" name="Text 17"/>
          <p:cNvSpPr txBox="1"/>
          <p:nvPr/>
        </p:nvSpPr>
        <p:spPr>
          <a:xfrm>
            <a:off x="868680" y="491822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44" name="Text 18"/>
          <p:cNvSpPr txBox="1"/>
          <p:nvPr/>
        </p:nvSpPr>
        <p:spPr>
          <a:xfrm>
            <a:off x="1463039" y="495145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Policy &amp; governance</a:t>
            </a:r>
          </a:p>
        </p:txBody>
      </p:sp>
      <p:sp>
        <p:nvSpPr>
          <p:cNvPr id="45" name="Shape 19"/>
          <p:cNvSpPr/>
          <p:nvPr/>
        </p:nvSpPr>
        <p:spPr>
          <a:xfrm>
            <a:off x="822960" y="5577840"/>
            <a:ext cx="457201" cy="457201"/>
          </a:xfrm>
          <a:prstGeom prst="ellipse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6" name="Text 20"/>
          <p:cNvSpPr txBox="1"/>
          <p:nvPr/>
        </p:nvSpPr>
        <p:spPr>
          <a:xfrm>
            <a:off x="868680" y="5649743"/>
            <a:ext cx="365761" cy="313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6</a:t>
            </a:r>
          </a:p>
        </p:txBody>
      </p:sp>
      <p:sp>
        <p:nvSpPr>
          <p:cNvPr id="47" name="Text 21"/>
          <p:cNvSpPr txBox="1"/>
          <p:nvPr/>
        </p:nvSpPr>
        <p:spPr>
          <a:xfrm>
            <a:off x="1463039" y="5682971"/>
            <a:ext cx="10058401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7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Recommendations &amp; roadmap</a:t>
            </a:r>
          </a:p>
        </p:txBody>
      </p:sp>
      <p:sp>
        <p:nvSpPr>
          <p:cNvPr id="48" name="Text 22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49" name="Text 23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CONTEXT</a:t>
            </a:r>
          </a:p>
        </p:txBody>
      </p:sp>
      <p:sp>
        <p:nvSpPr>
          <p:cNvPr id="53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Scope &amp; method</a:t>
            </a:r>
          </a:p>
        </p:txBody>
      </p:sp>
      <p:sp>
        <p:nvSpPr>
          <p:cNvPr id="54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" name="Text 4"/>
          <p:cNvSpPr txBox="1"/>
          <p:nvPr/>
        </p:nvSpPr>
        <p:spPr>
          <a:xfrm>
            <a:off x="868680" y="1828800"/>
            <a:ext cx="5577840" cy="139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35000"/>
              </a:lnSpc>
              <a:defRPr b="1" sz="15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 large enterprise technology corporation (case study).</a:t>
            </a:r>
          </a:p>
          <a:p>
            <a:pPr marL="190500" indent="-190500">
              <a:lnSpc>
                <a:spcPct val="135000"/>
              </a:lnSpc>
              <a:buSzPct val="100000"/>
              <a:buChar char="•"/>
              <a:defRPr sz="14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Scope: HR systems, AI research data, and HR/Finance/Developer endpoints.</a:t>
            </a:r>
            <a:endParaRPr sz="1500"/>
          </a:p>
          <a:p>
            <a:pPr marL="190500" indent="-190500">
              <a:lnSpc>
                <a:spcPct val="135000"/>
              </a:lnSpc>
              <a:buSzPct val="100000"/>
              <a:buChar char="•"/>
              <a:defRPr sz="14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Method: ISO/IEC 27005 process, supported by NIST SP 800-30.</a:t>
            </a:r>
            <a:endParaRPr sz="1500"/>
          </a:p>
          <a:p>
            <a:pPr marL="190500" indent="-190500">
              <a:lnSpc>
                <a:spcPct val="135000"/>
              </a:lnSpc>
              <a:buSzPct val="100000"/>
              <a:buChar char="•"/>
              <a:defRPr sz="14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Risk = Likelihood × Impact, scored 1–5 (e.g. 4 × 5 = 20).</a:t>
            </a:r>
          </a:p>
        </p:txBody>
      </p:sp>
      <p:graphicFrame>
        <p:nvGraphicFramePr>
          <p:cNvPr id="56" name="Table 0"/>
          <p:cNvGraphicFramePr/>
          <p:nvPr/>
        </p:nvGraphicFramePr>
        <p:xfrm>
          <a:off x="6675119" y="1828800"/>
          <a:ext cx="4754881" cy="201168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828800"/>
                <a:gridCol w="1463040"/>
                <a:gridCol w="1463040"/>
              </a:tblGrid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 × 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Band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Colour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1–4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5–12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Medium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15–25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</a:tr>
            </a:tbl>
          </a:graphicData>
        </a:graphic>
      </p:graphicFrame>
      <p:sp>
        <p:nvSpPr>
          <p:cNvPr id="57" name="Text 5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58" name="Text 6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1</a:t>
            </a:r>
          </a:p>
        </p:txBody>
      </p:sp>
      <p:sp>
        <p:nvSpPr>
          <p:cNvPr id="62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Assets &amp; CIA categorization</a:t>
            </a:r>
          </a:p>
        </p:txBody>
      </p:sp>
      <p:sp>
        <p:nvSpPr>
          <p:cNvPr id="63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aphicFrame>
        <p:nvGraphicFramePr>
          <p:cNvPr id="64" name="Table 0"/>
          <p:cNvGraphicFramePr/>
          <p:nvPr/>
        </p:nvGraphicFramePr>
        <p:xfrm>
          <a:off x="548640" y="1691639"/>
          <a:ext cx="11064240" cy="352044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097280"/>
                <a:gridCol w="3291840"/>
                <a:gridCol w="914400"/>
                <a:gridCol w="914400"/>
                <a:gridCol w="914400"/>
                <a:gridCol w="3931920"/>
              </a:tblGrid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Key driver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Employee Master Records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Salaries, banking, tax IDs (PIPEDA)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Workday HRIS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Central personnel repository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HR Coordinator Laptops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Encryption if lost/stolen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Finance Mgmt Laptops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Financial reports; ERP access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AI Research Data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Proprietary IP / models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AST-006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Software Developer PCs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Source code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5" name="Text 4"/>
          <p:cNvSpPr txBox="1"/>
          <p:nvPr/>
        </p:nvSpPr>
        <p:spPr>
          <a:xfrm>
            <a:off x="548640" y="5537152"/>
            <a:ext cx="10515601" cy="172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Overall rating = highest of the three CIA dimensions; justified per asset in the report.</a:t>
            </a:r>
          </a:p>
        </p:txBody>
      </p:sp>
      <p:sp>
        <p:nvSpPr>
          <p:cNvPr id="66" name="Text 5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67" name="Text 6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0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2</a:t>
            </a:r>
          </a:p>
        </p:txBody>
      </p:sp>
      <p:sp>
        <p:nvSpPr>
          <p:cNvPr id="71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Top risks &amp; risk matrix</a:t>
            </a:r>
          </a:p>
        </p:txBody>
      </p:sp>
      <p:sp>
        <p:nvSpPr>
          <p:cNvPr id="72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3" name="Text 4"/>
          <p:cNvSpPr txBox="1"/>
          <p:nvPr/>
        </p:nvSpPr>
        <p:spPr>
          <a:xfrm>
            <a:off x="3154680" y="1628092"/>
            <a:ext cx="6766560" cy="264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Impact →</a:t>
            </a:r>
          </a:p>
        </p:txBody>
      </p:sp>
      <p:sp>
        <p:nvSpPr>
          <p:cNvPr id="74" name="Text 5"/>
          <p:cNvSpPr txBox="1"/>
          <p:nvPr/>
        </p:nvSpPr>
        <p:spPr>
          <a:xfrm rot="16200000">
            <a:off x="-365761" y="2976832"/>
            <a:ext cx="1645922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Likelihood →</a:t>
            </a:r>
          </a:p>
        </p:txBody>
      </p:sp>
      <p:sp>
        <p:nvSpPr>
          <p:cNvPr id="75" name="Text 6"/>
          <p:cNvSpPr txBox="1"/>
          <p:nvPr/>
        </p:nvSpPr>
        <p:spPr>
          <a:xfrm>
            <a:off x="3154680" y="2006345"/>
            <a:ext cx="2194561" cy="239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1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Low / Mod</a:t>
            </a:r>
          </a:p>
        </p:txBody>
      </p:sp>
      <p:sp>
        <p:nvSpPr>
          <p:cNvPr id="76" name="Text 7"/>
          <p:cNvSpPr txBox="1"/>
          <p:nvPr/>
        </p:nvSpPr>
        <p:spPr>
          <a:xfrm>
            <a:off x="5440679" y="2006345"/>
            <a:ext cx="2194561" cy="239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1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High</a:t>
            </a:r>
          </a:p>
        </p:txBody>
      </p:sp>
      <p:sp>
        <p:nvSpPr>
          <p:cNvPr id="77" name="Text 8"/>
          <p:cNvSpPr txBox="1"/>
          <p:nvPr/>
        </p:nvSpPr>
        <p:spPr>
          <a:xfrm>
            <a:off x="7726679" y="2006345"/>
            <a:ext cx="2194561" cy="239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1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Critical</a:t>
            </a:r>
          </a:p>
        </p:txBody>
      </p:sp>
      <p:sp>
        <p:nvSpPr>
          <p:cNvPr id="78" name="Text 9"/>
          <p:cNvSpPr txBox="1"/>
          <p:nvPr/>
        </p:nvSpPr>
        <p:spPr>
          <a:xfrm>
            <a:off x="868680" y="2611072"/>
            <a:ext cx="2194561" cy="264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2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Likely</a:t>
            </a:r>
          </a:p>
        </p:txBody>
      </p:sp>
      <p:sp>
        <p:nvSpPr>
          <p:cNvPr id="79" name="Shape 10"/>
          <p:cNvSpPr/>
          <p:nvPr/>
        </p:nvSpPr>
        <p:spPr>
          <a:xfrm>
            <a:off x="3108960" y="2286000"/>
            <a:ext cx="2286001" cy="914400"/>
          </a:xfrm>
          <a:prstGeom prst="rect">
            <a:avLst/>
          </a:prstGeom>
          <a:solidFill>
            <a:srgbClr val="6FA96B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0" name="Shape 11"/>
          <p:cNvSpPr/>
          <p:nvPr/>
        </p:nvSpPr>
        <p:spPr>
          <a:xfrm>
            <a:off x="5394959" y="2286000"/>
            <a:ext cx="2286001" cy="914400"/>
          </a:xfrm>
          <a:prstGeom prst="rect">
            <a:avLst/>
          </a:prstGeom>
          <a:solidFill>
            <a:srgbClr val="D96B63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1" name="Text 12"/>
          <p:cNvSpPr txBox="1"/>
          <p:nvPr/>
        </p:nvSpPr>
        <p:spPr>
          <a:xfrm>
            <a:off x="5440679" y="2604930"/>
            <a:ext cx="2194561" cy="27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R-02</a:t>
            </a:r>
          </a:p>
        </p:txBody>
      </p:sp>
      <p:sp>
        <p:nvSpPr>
          <p:cNvPr id="82" name="Shape 13"/>
          <p:cNvSpPr/>
          <p:nvPr/>
        </p:nvSpPr>
        <p:spPr>
          <a:xfrm>
            <a:off x="7680959" y="2286000"/>
            <a:ext cx="2286001" cy="914400"/>
          </a:xfrm>
          <a:prstGeom prst="rect">
            <a:avLst/>
          </a:prstGeom>
          <a:solidFill>
            <a:srgbClr val="D96B63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3" name="Text 14"/>
          <p:cNvSpPr txBox="1"/>
          <p:nvPr/>
        </p:nvSpPr>
        <p:spPr>
          <a:xfrm>
            <a:off x="7726679" y="2604930"/>
            <a:ext cx="2194561" cy="27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R-01</a:t>
            </a:r>
          </a:p>
        </p:txBody>
      </p:sp>
      <p:sp>
        <p:nvSpPr>
          <p:cNvPr id="84" name="Text 15"/>
          <p:cNvSpPr txBox="1"/>
          <p:nvPr/>
        </p:nvSpPr>
        <p:spPr>
          <a:xfrm>
            <a:off x="868680" y="3525472"/>
            <a:ext cx="2194561" cy="264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2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Possible</a:t>
            </a:r>
          </a:p>
        </p:txBody>
      </p:sp>
      <p:sp>
        <p:nvSpPr>
          <p:cNvPr id="85" name="Shape 16"/>
          <p:cNvSpPr/>
          <p:nvPr/>
        </p:nvSpPr>
        <p:spPr>
          <a:xfrm>
            <a:off x="3108960" y="3200400"/>
            <a:ext cx="2286001" cy="914400"/>
          </a:xfrm>
          <a:prstGeom prst="rect">
            <a:avLst/>
          </a:prstGeom>
          <a:solidFill>
            <a:srgbClr val="D9A441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6" name="Text 17"/>
          <p:cNvSpPr txBox="1"/>
          <p:nvPr/>
        </p:nvSpPr>
        <p:spPr>
          <a:xfrm>
            <a:off x="3154680" y="3519330"/>
            <a:ext cx="2194561" cy="27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R-04, R-05</a:t>
            </a:r>
          </a:p>
        </p:txBody>
      </p:sp>
      <p:sp>
        <p:nvSpPr>
          <p:cNvPr id="87" name="Shape 18"/>
          <p:cNvSpPr/>
          <p:nvPr/>
        </p:nvSpPr>
        <p:spPr>
          <a:xfrm>
            <a:off x="5394959" y="3200400"/>
            <a:ext cx="2286001" cy="914400"/>
          </a:xfrm>
          <a:prstGeom prst="rect">
            <a:avLst/>
          </a:prstGeom>
          <a:solidFill>
            <a:srgbClr val="D9A441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8" name="Shape 19"/>
          <p:cNvSpPr/>
          <p:nvPr/>
        </p:nvSpPr>
        <p:spPr>
          <a:xfrm>
            <a:off x="7680959" y="3200400"/>
            <a:ext cx="2286001" cy="914400"/>
          </a:xfrm>
          <a:prstGeom prst="rect">
            <a:avLst/>
          </a:prstGeom>
          <a:solidFill>
            <a:srgbClr val="D96B63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9" name="Text 20"/>
          <p:cNvSpPr txBox="1"/>
          <p:nvPr/>
        </p:nvSpPr>
        <p:spPr>
          <a:xfrm>
            <a:off x="7726679" y="3519330"/>
            <a:ext cx="2194561" cy="27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R-03</a:t>
            </a:r>
          </a:p>
        </p:txBody>
      </p:sp>
      <p:sp>
        <p:nvSpPr>
          <p:cNvPr id="90" name="Text 21"/>
          <p:cNvSpPr txBox="1"/>
          <p:nvPr/>
        </p:nvSpPr>
        <p:spPr>
          <a:xfrm>
            <a:off x="868680" y="4439872"/>
            <a:ext cx="2194561" cy="264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12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Unlikely</a:t>
            </a:r>
          </a:p>
        </p:txBody>
      </p:sp>
      <p:sp>
        <p:nvSpPr>
          <p:cNvPr id="91" name="Shape 22"/>
          <p:cNvSpPr/>
          <p:nvPr/>
        </p:nvSpPr>
        <p:spPr>
          <a:xfrm>
            <a:off x="3108960" y="4114800"/>
            <a:ext cx="2286001" cy="914400"/>
          </a:xfrm>
          <a:prstGeom prst="rect">
            <a:avLst/>
          </a:prstGeom>
          <a:solidFill>
            <a:srgbClr val="6FA96B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2" name="Shape 23"/>
          <p:cNvSpPr/>
          <p:nvPr/>
        </p:nvSpPr>
        <p:spPr>
          <a:xfrm>
            <a:off x="5394959" y="4114800"/>
            <a:ext cx="2286001" cy="914400"/>
          </a:xfrm>
          <a:prstGeom prst="rect">
            <a:avLst/>
          </a:prstGeom>
          <a:solidFill>
            <a:srgbClr val="6FA96B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3" name="Shape 24"/>
          <p:cNvSpPr/>
          <p:nvPr/>
        </p:nvSpPr>
        <p:spPr>
          <a:xfrm>
            <a:off x="7680959" y="4114800"/>
            <a:ext cx="2286001" cy="914400"/>
          </a:xfrm>
          <a:prstGeom prst="rect">
            <a:avLst/>
          </a:prstGeom>
          <a:solidFill>
            <a:srgbClr val="D9A441"/>
          </a:solidFill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4" name="Text 25"/>
          <p:cNvSpPr txBox="1"/>
          <p:nvPr/>
        </p:nvSpPr>
        <p:spPr>
          <a:xfrm>
            <a:off x="868679" y="5532120"/>
            <a:ext cx="10607042" cy="5736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  <a:defRPr b="1" sz="11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R-01  Ransomware / credential stuffing (core platform) — 20 High</a:t>
            </a:r>
          </a:p>
          <a:p>
            <a:pPr>
              <a:lnSpc>
                <a:spcPct val="110000"/>
              </a:lnSpc>
              <a:defRPr b="1" sz="11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R-02  Endpoint phishing &amp; malware — 16 High     R-03  Ransomware to backups — 15 High</a:t>
            </a:r>
          </a:p>
          <a:p>
            <a:pPr>
              <a:lnSpc>
                <a:spcPct val="110000"/>
              </a:lnSpc>
              <a:defRPr sz="11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R-04  Physical intrusion — 9 Med     R-05  Social engineering — 9 Med</a:t>
            </a:r>
          </a:p>
        </p:txBody>
      </p:sp>
      <p:sp>
        <p:nvSpPr>
          <p:cNvPr id="95" name="Text 26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96" name="Text 27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9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2</a:t>
            </a:r>
          </a:p>
        </p:txBody>
      </p:sp>
      <p:sp>
        <p:nvSpPr>
          <p:cNvPr id="100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Risk register — before &amp; after</a:t>
            </a:r>
          </a:p>
        </p:txBody>
      </p:sp>
      <p:sp>
        <p:nvSpPr>
          <p:cNvPr id="101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aphicFrame>
        <p:nvGraphicFramePr>
          <p:cNvPr id="102" name="Table 0"/>
          <p:cNvGraphicFramePr/>
          <p:nvPr/>
        </p:nvGraphicFramePr>
        <p:xfrm>
          <a:off x="548640" y="1737360"/>
          <a:ext cx="11064241" cy="340156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731520"/>
                <a:gridCol w="3566159"/>
                <a:gridCol w="1371600"/>
                <a:gridCol w="1371600"/>
                <a:gridCol w="1737360"/>
                <a:gridCol w="2286000"/>
              </a:tblGrid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Risk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Initial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Treatment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Residual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Owner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Ransomware / credential stuffing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 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Mitigate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 Medium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Head of IT &amp; Security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Endpoint phishing &amp; malware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 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Mitigate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 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Endpoint Admin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Ransomware reaching backups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 High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6B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Mitigate &amp; Share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 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Infrastructure Lead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Physical intrusion (CCTV/server room)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 Med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Mitigate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Facility Manager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Social engineering (support portal)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 Med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D9A44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Mitigate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1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 Low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6FA9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Helpdesk Manager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3" name="Text 4"/>
          <p:cNvSpPr txBox="1"/>
          <p:nvPr/>
        </p:nvSpPr>
        <p:spPr>
          <a:xfrm>
            <a:off x="548640" y="5210970"/>
            <a:ext cx="10515601" cy="1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3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Every major risk drops to Low–Medium after the treatment controls in Part 3.</a:t>
            </a:r>
          </a:p>
        </p:txBody>
      </p:sp>
      <p:sp>
        <p:nvSpPr>
          <p:cNvPr id="104" name="Text 5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105" name="Text 6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08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3</a:t>
            </a:r>
          </a:p>
        </p:txBody>
      </p:sp>
      <p:sp>
        <p:nvSpPr>
          <p:cNvPr id="109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Risk treatment plan</a:t>
            </a:r>
          </a:p>
        </p:txBody>
      </p:sp>
      <p:sp>
        <p:nvSpPr>
          <p:cNvPr id="110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Text 4"/>
          <p:cNvSpPr txBox="1"/>
          <p:nvPr/>
        </p:nvSpPr>
        <p:spPr>
          <a:xfrm>
            <a:off x="822960" y="1775828"/>
            <a:ext cx="10515601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4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Every risk gets three layers of defence (defence in depth):</a:t>
            </a:r>
          </a:p>
        </p:txBody>
      </p:sp>
      <p:sp>
        <p:nvSpPr>
          <p:cNvPr id="112" name="Shape 5"/>
          <p:cNvSpPr/>
          <p:nvPr/>
        </p:nvSpPr>
        <p:spPr>
          <a:xfrm>
            <a:off x="822960" y="2194560"/>
            <a:ext cx="10515601" cy="1143001"/>
          </a:xfrm>
          <a:prstGeom prst="roundRect">
            <a:avLst>
              <a:gd name="adj" fmla="val 4800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3" name="Shape 6"/>
          <p:cNvSpPr/>
          <p:nvPr/>
        </p:nvSpPr>
        <p:spPr>
          <a:xfrm>
            <a:off x="822960" y="2194560"/>
            <a:ext cx="128017" cy="1143001"/>
          </a:xfrm>
          <a:prstGeom prst="rect">
            <a:avLst/>
          </a:prstGeom>
          <a:solidFill>
            <a:srgbClr val="6FA96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4" name="Text 7"/>
          <p:cNvSpPr txBox="1"/>
          <p:nvPr/>
        </p:nvSpPr>
        <p:spPr>
          <a:xfrm>
            <a:off x="1097280" y="2421911"/>
            <a:ext cx="2286001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6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Preventive</a:t>
            </a:r>
          </a:p>
        </p:txBody>
      </p:sp>
      <p:sp>
        <p:nvSpPr>
          <p:cNvPr id="115" name="Text 8"/>
          <p:cNvSpPr txBox="1"/>
          <p:nvPr/>
        </p:nvSpPr>
        <p:spPr>
          <a:xfrm>
            <a:off x="1097280" y="2917396"/>
            <a:ext cx="22860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Stop it happening</a:t>
            </a:r>
          </a:p>
        </p:txBody>
      </p:sp>
      <p:sp>
        <p:nvSpPr>
          <p:cNvPr id="116" name="Text 9"/>
          <p:cNvSpPr txBox="1"/>
          <p:nvPr/>
        </p:nvSpPr>
        <p:spPr>
          <a:xfrm>
            <a:off x="3657600" y="2679652"/>
            <a:ext cx="749808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MFA/SSO · RBAC · patching · full-disk encryption · immutable backups · segmentation · allowlisting</a:t>
            </a:r>
          </a:p>
        </p:txBody>
      </p:sp>
      <p:sp>
        <p:nvSpPr>
          <p:cNvPr id="117" name="Shape 10"/>
          <p:cNvSpPr/>
          <p:nvPr/>
        </p:nvSpPr>
        <p:spPr>
          <a:xfrm>
            <a:off x="822960" y="3474720"/>
            <a:ext cx="10515601" cy="1143001"/>
          </a:xfrm>
          <a:prstGeom prst="roundRect">
            <a:avLst>
              <a:gd name="adj" fmla="val 4800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Shape 11"/>
          <p:cNvSpPr/>
          <p:nvPr/>
        </p:nvSpPr>
        <p:spPr>
          <a:xfrm>
            <a:off x="822960" y="3474720"/>
            <a:ext cx="128017" cy="1143001"/>
          </a:xfrm>
          <a:prstGeom prst="rect">
            <a:avLst/>
          </a:prstGeom>
          <a:solidFill>
            <a:srgbClr val="D9A44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9" name="Text 12"/>
          <p:cNvSpPr txBox="1"/>
          <p:nvPr/>
        </p:nvSpPr>
        <p:spPr>
          <a:xfrm>
            <a:off x="1097280" y="3702071"/>
            <a:ext cx="2286001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6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Detective</a:t>
            </a:r>
          </a:p>
        </p:txBody>
      </p:sp>
      <p:sp>
        <p:nvSpPr>
          <p:cNvPr id="120" name="Text 13"/>
          <p:cNvSpPr txBox="1"/>
          <p:nvPr/>
        </p:nvSpPr>
        <p:spPr>
          <a:xfrm>
            <a:off x="1097280" y="4197556"/>
            <a:ext cx="22860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Spot it quickly</a:t>
            </a:r>
          </a:p>
        </p:txBody>
      </p:sp>
      <p:sp>
        <p:nvSpPr>
          <p:cNvPr id="121" name="Text 14"/>
          <p:cNvSpPr txBox="1"/>
          <p:nvPr/>
        </p:nvSpPr>
        <p:spPr>
          <a:xfrm>
            <a:off x="3657600" y="3959812"/>
            <a:ext cx="749808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SIEM · EDR · UEBA · abnormal-file/ransomware detection · DLP alerts · email-gateway alerts</a:t>
            </a:r>
          </a:p>
        </p:txBody>
      </p:sp>
      <p:sp>
        <p:nvSpPr>
          <p:cNvPr id="122" name="Shape 15"/>
          <p:cNvSpPr/>
          <p:nvPr/>
        </p:nvSpPr>
        <p:spPr>
          <a:xfrm>
            <a:off x="822960" y="4754879"/>
            <a:ext cx="10515601" cy="1143001"/>
          </a:xfrm>
          <a:prstGeom prst="roundRect">
            <a:avLst>
              <a:gd name="adj" fmla="val 4800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Shape 16"/>
          <p:cNvSpPr/>
          <p:nvPr/>
        </p:nvSpPr>
        <p:spPr>
          <a:xfrm>
            <a:off x="822960" y="4754879"/>
            <a:ext cx="128017" cy="1143001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Text 17"/>
          <p:cNvSpPr txBox="1"/>
          <p:nvPr/>
        </p:nvSpPr>
        <p:spPr>
          <a:xfrm>
            <a:off x="1097280" y="4982231"/>
            <a:ext cx="2286001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6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Corrective</a:t>
            </a:r>
          </a:p>
        </p:txBody>
      </p:sp>
      <p:sp>
        <p:nvSpPr>
          <p:cNvPr id="125" name="Text 18"/>
          <p:cNvSpPr txBox="1"/>
          <p:nvPr/>
        </p:nvSpPr>
        <p:spPr>
          <a:xfrm>
            <a:off x="1097280" y="5477717"/>
            <a:ext cx="2286001" cy="172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2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Recover from it</a:t>
            </a:r>
          </a:p>
        </p:txBody>
      </p:sp>
      <p:sp>
        <p:nvSpPr>
          <p:cNvPr id="126" name="Text 19"/>
          <p:cNvSpPr txBox="1"/>
          <p:nvPr/>
        </p:nvSpPr>
        <p:spPr>
          <a:xfrm>
            <a:off x="3657600" y="5151072"/>
            <a:ext cx="7498081" cy="3506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Isolate &amp; restore from backup · session termination · incident response · monthly restore tests · cyber-insurance</a:t>
            </a:r>
          </a:p>
        </p:txBody>
      </p:sp>
      <p:sp>
        <p:nvSpPr>
          <p:cNvPr id="127" name="Text 20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128" name="Text 21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31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3</a:t>
            </a:r>
          </a:p>
        </p:txBody>
      </p:sp>
      <p:sp>
        <p:nvSpPr>
          <p:cNvPr id="132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Controls mapped to standards</a:t>
            </a:r>
          </a:p>
        </p:txBody>
      </p:sp>
      <p:sp>
        <p:nvSpPr>
          <p:cNvPr id="133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aphicFrame>
        <p:nvGraphicFramePr>
          <p:cNvPr id="134" name="Table 0"/>
          <p:cNvGraphicFramePr/>
          <p:nvPr/>
        </p:nvGraphicFramePr>
        <p:xfrm>
          <a:off x="548640" y="1737360"/>
          <a:ext cx="11064240" cy="3429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926080"/>
                <a:gridCol w="4297680"/>
                <a:gridCol w="3840480"/>
              </a:tblGrid>
              <a:tr h="6858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Risk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Key controls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Frameworks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1F3864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R-01 Ransomware/creds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MFA, RBAC, session termination, backups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ISO 27001/27005; CIS 5&amp;6; NIST 800-53; CSF PR.AA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R-02 Endpoint malware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Patching, encryption, allowlisting, EDR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ISO 27002; CIS 7/9/10/14; NIST SI/AT; CSF DE.CM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R-03 Backup ransomware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Immutable/offline backups, segmentation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ISO 27002; CIS 7/11/13; NIST CP; CSF PR.IP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R-04 Insider/espionage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Least privilege, DLP, UEBA, NDAs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100">
                          <a:solidFill>
                            <a:srgbClr val="22283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ISO 27002; CIS 3/5/6/8; NIST AC/AU/MP; CSF PR.DS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5DCE6"/>
                      </a:solidFill>
                    </a:lnL>
                    <a:lnR w="12700">
                      <a:solidFill>
                        <a:srgbClr val="D5DCE6"/>
                      </a:solidFill>
                    </a:lnR>
                    <a:lnT w="12700">
                      <a:solidFill>
                        <a:srgbClr val="D5DCE6"/>
                      </a:solidFill>
                    </a:lnT>
                    <a:lnB w="12700">
                      <a:solidFill>
                        <a:srgbClr val="D5DCE6"/>
                      </a:solidFill>
                    </a:lnB>
                    <a:solidFill>
                      <a:srgbClr val="F4F7FC"/>
                    </a:solidFill>
                  </a:tcPr>
                </a:tc>
              </a:tr>
            </a:tbl>
          </a:graphicData>
        </a:graphic>
      </p:graphicFrame>
      <p:sp>
        <p:nvSpPr>
          <p:cNvPr id="135" name="Text 4"/>
          <p:cNvSpPr txBox="1"/>
          <p:nvPr/>
        </p:nvSpPr>
        <p:spPr>
          <a:xfrm>
            <a:off x="548639" y="5210970"/>
            <a:ext cx="10789922" cy="1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i="1" sz="13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Each control ties to a recognized framework — and to PIPEDA / FOIPPA-FIPPA legal duties.</a:t>
            </a:r>
          </a:p>
        </p:txBody>
      </p:sp>
      <p:sp>
        <p:nvSpPr>
          <p:cNvPr id="136" name="Text 5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137" name="Text 6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0"/>
          <p:cNvSpPr/>
          <p:nvPr/>
        </p:nvSpPr>
        <p:spPr>
          <a:xfrm>
            <a:off x="-1" y="0"/>
            <a:ext cx="12188954" cy="256032"/>
          </a:xfrm>
          <a:prstGeom prst="rect">
            <a:avLst/>
          </a:prstGeom>
          <a:solidFill>
            <a:srgbClr val="1F386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40" name="Text 1"/>
          <p:cNvSpPr txBox="1"/>
          <p:nvPr/>
        </p:nvSpPr>
        <p:spPr>
          <a:xfrm>
            <a:off x="548640" y="530812"/>
            <a:ext cx="10972801" cy="17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pc="200" sz="12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 4</a:t>
            </a:r>
          </a:p>
        </p:txBody>
      </p:sp>
      <p:sp>
        <p:nvSpPr>
          <p:cNvPr id="141" name="Text 2"/>
          <p:cNvSpPr txBox="1"/>
          <p:nvPr/>
        </p:nvSpPr>
        <p:spPr>
          <a:xfrm>
            <a:off x="548639" y="866322"/>
            <a:ext cx="11064242" cy="40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90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Policy &amp; governance</a:t>
            </a:r>
          </a:p>
        </p:txBody>
      </p:sp>
      <p:sp>
        <p:nvSpPr>
          <p:cNvPr id="142" name="Shape 3"/>
          <p:cNvSpPr/>
          <p:nvPr/>
        </p:nvSpPr>
        <p:spPr>
          <a:xfrm>
            <a:off x="566927" y="1417319"/>
            <a:ext cx="1005840" cy="54865"/>
          </a:xfrm>
          <a:prstGeom prst="rect">
            <a:avLst/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43" name="Shape 4"/>
          <p:cNvSpPr/>
          <p:nvPr/>
        </p:nvSpPr>
        <p:spPr>
          <a:xfrm>
            <a:off x="822960" y="1828800"/>
            <a:ext cx="5212080" cy="3383280"/>
          </a:xfrm>
          <a:prstGeom prst="roundRect">
            <a:avLst>
              <a:gd name="adj" fmla="val 2162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Text 5"/>
          <p:cNvSpPr txBox="1"/>
          <p:nvPr/>
        </p:nvSpPr>
        <p:spPr>
          <a:xfrm>
            <a:off x="1051560" y="2089725"/>
            <a:ext cx="4754880" cy="209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5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Roles &amp; responsibilities</a:t>
            </a:r>
          </a:p>
        </p:txBody>
      </p:sp>
      <p:sp>
        <p:nvSpPr>
          <p:cNvPr id="145" name="Text 6"/>
          <p:cNvSpPr txBox="1"/>
          <p:nvPr/>
        </p:nvSpPr>
        <p:spPr>
          <a:xfrm>
            <a:off x="1188719" y="2468879"/>
            <a:ext cx="4572001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CISO &amp; executives — accountability, approval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SecOps — EDR, SIEM, DLP, MFA, patching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Data owners/admins — RBAC, least privilege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HR &amp; Legal — NDAs, checks, investigations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Workforce — follow policy, report incidents</a:t>
            </a:r>
          </a:p>
        </p:txBody>
      </p:sp>
      <p:sp>
        <p:nvSpPr>
          <p:cNvPr id="146" name="Shape 7"/>
          <p:cNvSpPr/>
          <p:nvPr/>
        </p:nvSpPr>
        <p:spPr>
          <a:xfrm>
            <a:off x="6309359" y="1828800"/>
            <a:ext cx="5029201" cy="3383280"/>
          </a:xfrm>
          <a:prstGeom prst="roundRect">
            <a:avLst>
              <a:gd name="adj" fmla="val 2162"/>
            </a:avLst>
          </a:prstGeom>
          <a:solidFill>
            <a:srgbClr val="F4F7FC"/>
          </a:solidFill>
          <a:ln w="12700">
            <a:solidFill>
              <a:srgbClr val="D5DCE6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7" name="Text 8"/>
          <p:cNvSpPr txBox="1"/>
          <p:nvPr/>
        </p:nvSpPr>
        <p:spPr>
          <a:xfrm>
            <a:off x="6537959" y="2089725"/>
            <a:ext cx="4572001" cy="209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500">
                <a:solidFill>
                  <a:srgbClr val="2E75B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Compliance &amp; review</a:t>
            </a:r>
          </a:p>
        </p:txBody>
      </p:sp>
      <p:sp>
        <p:nvSpPr>
          <p:cNvPr id="148" name="Text 9"/>
          <p:cNvSpPr txBox="1"/>
          <p:nvPr/>
        </p:nvSpPr>
        <p:spPr>
          <a:xfrm>
            <a:off x="6675119" y="2468879"/>
            <a:ext cx="4389121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PIPEDA — consent, AES-256/TLS 1.3, breach notice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FOIPPA/FIPPA — data residency, PIAs, audit logs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Annual review + event-triggered reviews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Continuous improvement from SIEM/UEBA &amp; pentests</a:t>
            </a:r>
          </a:p>
          <a:p>
            <a:pPr marL="342900" indent="-342900">
              <a:lnSpc>
                <a:spcPct val="125000"/>
              </a:lnSpc>
              <a:buSzPct val="100000"/>
              <a:buChar char="•"/>
              <a:defRPr sz="1200">
                <a:solidFill>
                  <a:srgbClr val="22283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Versioned (v1.1, v2.0) + awareness training</a:t>
            </a:r>
          </a:p>
        </p:txBody>
      </p:sp>
      <p:sp>
        <p:nvSpPr>
          <p:cNvPr id="149" name="Text 10"/>
          <p:cNvSpPr txBox="1"/>
          <p:nvPr/>
        </p:nvSpPr>
        <p:spPr>
          <a:xfrm>
            <a:off x="457200" y="6584188"/>
            <a:ext cx="914400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Information Risk Management Plan</a:t>
            </a:r>
          </a:p>
        </p:txBody>
      </p:sp>
      <p:sp>
        <p:nvSpPr>
          <p:cNvPr id="150" name="Text 11"/>
          <p:cNvSpPr txBox="1"/>
          <p:nvPr/>
        </p:nvSpPr>
        <p:spPr>
          <a:xfrm>
            <a:off x="11338559" y="6584188"/>
            <a:ext cx="4572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900">
                <a:solidFill>
                  <a:srgbClr val="5B64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